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gency FB" panose="020B0503020202020204" pitchFamily="34" charset="0"/>
      <p:regular r:id="rId12"/>
      <p:bold r:id="rId13"/>
    </p:embeddedFont>
    <p:embeddedFont>
      <p:font typeface="Arial Black" panose="020B0A04020102020204" pitchFamily="34" charset="0"/>
      <p:bold r:id="rId14"/>
    </p:embeddedFont>
    <p:embeddedFont>
      <p:font typeface="Playfair Display" panose="00000500000000000000" pitchFamily="2" charset="0"/>
      <p:regular r:id="rId15"/>
      <p:bold r:id="rId16"/>
      <p:italic r:id="rId17"/>
      <p:boldItalic r:id="rId1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9" roundtripDataSignature="AMtx7mjkVErBgkzwdww23IfFAQNcXj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CAFF4A-9B59-42EA-93D6-3D74B27D482F}" v="10" dt="2025-07-06T04:39:21.7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48" d="100"/>
          <a:sy n="48" d="100"/>
        </p:scale>
        <p:origin x="1118" y="-7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m sahu" userId="62efda7594c2e686" providerId="LiveId" clId="{FFCAFF4A-9B59-42EA-93D6-3D74B27D482F}"/>
    <pc:docChg chg="custSel modSld">
      <pc:chgData name="Shivam sahu" userId="62efda7594c2e686" providerId="LiveId" clId="{FFCAFF4A-9B59-42EA-93D6-3D74B27D482F}" dt="2025-07-06T04:39:26.937" v="14" actId="1076"/>
      <pc:docMkLst>
        <pc:docMk/>
      </pc:docMkLst>
      <pc:sldChg chg="addSp modSp mod chgLayout">
        <pc:chgData name="Shivam sahu" userId="62efda7594c2e686" providerId="LiveId" clId="{FFCAFF4A-9B59-42EA-93D6-3D74B27D482F}" dt="2025-07-06T04:39:26.937" v="14" actId="1076"/>
        <pc:sldMkLst>
          <pc:docMk/>
          <pc:sldMk cId="0" sldId="259"/>
        </pc:sldMkLst>
        <pc:spChg chg="add mod">
          <ac:chgData name="Shivam sahu" userId="62efda7594c2e686" providerId="LiveId" clId="{FFCAFF4A-9B59-42EA-93D6-3D74B27D482F}" dt="2025-07-06T04:36:37.784" v="7" actId="14100"/>
          <ac:spMkLst>
            <pc:docMk/>
            <pc:sldMk cId="0" sldId="259"/>
            <ac:spMk id="2" creationId="{AFF935EC-994E-438E-9838-F36FFFA0EA7B}"/>
          </ac:spMkLst>
        </pc:spChg>
        <pc:spChg chg="mod">
          <ac:chgData name="Shivam sahu" userId="62efda7594c2e686" providerId="LiveId" clId="{FFCAFF4A-9B59-42EA-93D6-3D74B27D482F}" dt="2025-07-06T04:35:58.986" v="3" actId="1076"/>
          <ac:spMkLst>
            <pc:docMk/>
            <pc:sldMk cId="0" sldId="259"/>
            <ac:spMk id="8" creationId="{17CDDE8F-BFF2-258A-B210-06DE37707BDC}"/>
          </ac:spMkLst>
        </pc:spChg>
        <pc:spChg chg="mod">
          <ac:chgData name="Shivam sahu" userId="62efda7594c2e686" providerId="LiveId" clId="{FFCAFF4A-9B59-42EA-93D6-3D74B27D482F}" dt="2025-07-06T04:35:42.320" v="1" actId="1076"/>
          <ac:spMkLst>
            <pc:docMk/>
            <pc:sldMk cId="0" sldId="259"/>
            <ac:spMk id="9" creationId="{2C7B7042-735F-7D80-6414-51E787A3CA3E}"/>
          </ac:spMkLst>
        </pc:spChg>
        <pc:spChg chg="add mod">
          <ac:chgData name="Shivam sahu" userId="62efda7594c2e686" providerId="LiveId" clId="{FFCAFF4A-9B59-42EA-93D6-3D74B27D482F}" dt="2025-07-06T04:38:42.984" v="9"/>
          <ac:spMkLst>
            <pc:docMk/>
            <pc:sldMk cId="0" sldId="259"/>
            <ac:spMk id="12" creationId="{0AE2A72F-ED88-1D4C-B4A7-C71A5327A6FE}"/>
          </ac:spMkLst>
        </pc:spChg>
        <pc:spChg chg="add mod">
          <ac:chgData name="Shivam sahu" userId="62efda7594c2e686" providerId="LiveId" clId="{FFCAFF4A-9B59-42EA-93D6-3D74B27D482F}" dt="2025-07-06T04:39:08.017" v="12"/>
          <ac:spMkLst>
            <pc:docMk/>
            <pc:sldMk cId="0" sldId="259"/>
            <ac:spMk id="14" creationId="{3D3D2A32-8D7E-9D1B-BFCA-6E78DAE14570}"/>
          </ac:spMkLst>
        </pc:spChg>
        <pc:picChg chg="add mod">
          <ac:chgData name="Shivam sahu" userId="62efda7594c2e686" providerId="LiveId" clId="{FFCAFF4A-9B59-42EA-93D6-3D74B27D482F}" dt="2025-07-06T04:39:01.546" v="11" actId="1076"/>
          <ac:picMkLst>
            <pc:docMk/>
            <pc:sldMk cId="0" sldId="259"/>
            <ac:picMk id="13" creationId="{8BB86DA6-8E41-0C86-7CE1-DD6071CE0059}"/>
          </ac:picMkLst>
        </pc:picChg>
        <pc:picChg chg="add mod">
          <ac:chgData name="Shivam sahu" userId="62efda7594c2e686" providerId="LiveId" clId="{FFCAFF4A-9B59-42EA-93D6-3D74B27D482F}" dt="2025-07-06T04:39:26.937" v="14" actId="1076"/>
          <ac:picMkLst>
            <pc:docMk/>
            <pc:sldMk cId="0" sldId="259"/>
            <ac:picMk id="15" creationId="{1E17A45A-E45B-8F32-F379-B38242E8FE86}"/>
          </ac:picMkLst>
        </pc:picChg>
      </pc:sldChg>
    </pc:docChg>
  </pc:docChgLst>
</pc:chgInfo>
</file>

<file path=ppt/media/image1.jpg>
</file>

<file path=ppt/media/image2.png>
</file>

<file path=ppt/media/image3.png>
</file>

<file path=ppt/media/image4.png>
</file>

<file path=ppt/media/image5.gif>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645920" y="1138428"/>
            <a:ext cx="15087600" cy="5349240"/>
          </a:xfrm>
        </p:spPr>
        <p:txBody>
          <a:bodyPr anchor="b">
            <a:normAutofit/>
          </a:bodyPr>
          <a:lstStyle>
            <a:lvl1pPr algn="l">
              <a:lnSpc>
                <a:spcPct val="85000"/>
              </a:lnSpc>
              <a:defRPr sz="12000" spc="-75"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650077" y="6683430"/>
            <a:ext cx="15087600" cy="1714500"/>
          </a:xfrm>
        </p:spPr>
        <p:txBody>
          <a:bodyPr lIns="91440" rIns="91440">
            <a:normAutofit/>
          </a:bodyPr>
          <a:lstStyle>
            <a:lvl1pPr marL="0" indent="0" algn="l">
              <a:buNone/>
              <a:defRPr sz="3600" cap="all" spc="300" baseline="0">
                <a:solidFill>
                  <a:schemeClr val="tx2"/>
                </a:solidFill>
                <a:latin typeface="+mj-lt"/>
              </a:defRPr>
            </a:lvl1pPr>
            <a:lvl2pPr marL="685800" indent="0" algn="ctr">
              <a:buNone/>
              <a:defRPr sz="3600"/>
            </a:lvl2pPr>
            <a:lvl3pPr marL="1371600" indent="0" algn="ctr">
              <a:buNone/>
              <a:defRPr sz="36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1804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96455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3087350" y="622168"/>
            <a:ext cx="3943350" cy="86361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622167"/>
            <a:ext cx="11601450" cy="8636133"/>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96230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94589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1138428"/>
            <a:ext cx="15087600" cy="5349240"/>
          </a:xfrm>
        </p:spPr>
        <p:txBody>
          <a:bodyPr anchor="b" anchorCtr="0">
            <a:normAutofit/>
          </a:bodyPr>
          <a:lstStyle>
            <a:lvl1pPr>
              <a:lnSpc>
                <a:spcPct val="85000"/>
              </a:lnSpc>
              <a:defRPr sz="12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645920" y="6679692"/>
            <a:ext cx="15087600" cy="1714500"/>
          </a:xfrm>
        </p:spPr>
        <p:txBody>
          <a:bodyPr lIns="91440" rIns="91440" anchor="t" anchorCtr="0">
            <a:normAutofit/>
          </a:bodyPr>
          <a:lstStyle>
            <a:lvl1pPr marL="0" indent="0">
              <a:buNone/>
              <a:defRPr sz="3600" cap="all" spc="300" baseline="0">
                <a:solidFill>
                  <a:schemeClr val="tx2"/>
                </a:solidFill>
                <a:latin typeface="+mj-lt"/>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5635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645919" y="2768601"/>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6880" y="2768603"/>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29133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592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64592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688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2688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3004465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15205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1445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5" y="0"/>
            <a:ext cx="6076187"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060107" y="0"/>
            <a:ext cx="96012" cy="10287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891538"/>
            <a:ext cx="4800600" cy="3429000"/>
          </a:xfrm>
        </p:spPr>
        <p:txBody>
          <a:bodyPr anchor="b">
            <a:normAutofit/>
          </a:bodyPr>
          <a:lstStyle>
            <a:lvl1pPr>
              <a:defRPr sz="5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200900" y="1097280"/>
            <a:ext cx="9738360" cy="788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4389120"/>
            <a:ext cx="4800600" cy="5068686"/>
          </a:xfrm>
        </p:spPr>
        <p:txBody>
          <a:bodyPr lIns="91440" rIns="91440">
            <a:normAutofit/>
          </a:bodyPr>
          <a:lstStyle>
            <a:lvl1pPr marL="0" indent="0">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a:xfrm>
            <a:off x="698268" y="9689678"/>
            <a:ext cx="3927765" cy="547688"/>
          </a:xfrm>
        </p:spPr>
        <p:txBody>
          <a:bodyPr/>
          <a:lstStyle>
            <a:lvl1pPr algn="l">
              <a:defRPr/>
            </a:lvl1pPr>
          </a:lstStyle>
          <a:p>
            <a:endParaRPr lang="en-IN"/>
          </a:p>
        </p:txBody>
      </p:sp>
      <p:sp>
        <p:nvSpPr>
          <p:cNvPr id="6" name="Footer Placeholder 5"/>
          <p:cNvSpPr>
            <a:spLocks noGrp="1"/>
          </p:cNvSpPr>
          <p:nvPr>
            <p:ph type="ftr" sz="quarter" idx="11"/>
          </p:nvPr>
        </p:nvSpPr>
        <p:spPr>
          <a:xfrm>
            <a:off x="7200900" y="9689678"/>
            <a:ext cx="6972300" cy="547688"/>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09524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7429500"/>
            <a:ext cx="18283238" cy="2857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3" y="737261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7612380"/>
            <a:ext cx="15169896" cy="1234440"/>
          </a:xfrm>
        </p:spPr>
        <p:txBody>
          <a:bodyPr lIns="91440" tIns="0" rIns="91440" bIns="0" anchor="b">
            <a:noAutofit/>
          </a:bodyPr>
          <a:lstStyle>
            <a:lvl1pPr>
              <a:defRPr sz="5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3" y="0"/>
            <a:ext cx="18287978" cy="7372614"/>
          </a:xfrm>
          <a:blipFill>
            <a:blip r:embed="rId2"/>
            <a:stretch>
              <a:fillRect/>
            </a:stretch>
          </a:blipFill>
        </p:spPr>
        <p:txBody>
          <a:bodyPr lIns="457200" tIns="457200" anchor="t"/>
          <a:lstStyle>
            <a:lvl1pPr marL="0" indent="0">
              <a:buNone/>
              <a:defRPr sz="4800">
                <a:solidFill>
                  <a:schemeClr val="bg1"/>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645920" y="8860535"/>
            <a:ext cx="15169896" cy="891540"/>
          </a:xfrm>
        </p:spPr>
        <p:txBody>
          <a:bodyPr lIns="91440" tIns="0" rIns="91440" bIns="0">
            <a:normAutofit/>
          </a:bodyPr>
          <a:lstStyle>
            <a:lvl1pPr marL="0" indent="0">
              <a:spcBef>
                <a:spcPts val="0"/>
              </a:spcBef>
              <a:spcAft>
                <a:spcPts val="900"/>
              </a:spcAft>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4193118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9601200"/>
            <a:ext cx="18288000"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9501474"/>
            <a:ext cx="18288002" cy="989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645920" y="429905"/>
            <a:ext cx="15087600" cy="217613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645920" y="2768601"/>
            <a:ext cx="15087600" cy="603504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45921" y="9689678"/>
            <a:ext cx="3708407" cy="547688"/>
          </a:xfrm>
          <a:prstGeom prst="rect">
            <a:avLst/>
          </a:prstGeom>
        </p:spPr>
        <p:txBody>
          <a:bodyPr vert="horz" lIns="91440" tIns="45720" rIns="91440" bIns="45720" rtlCol="0" anchor="ctr"/>
          <a:lstStyle>
            <a:lvl1pPr algn="l">
              <a:defRPr sz="1350">
                <a:solidFill>
                  <a:srgbClr val="FFFFFF"/>
                </a:solidFill>
              </a:defRPr>
            </a:lvl1pPr>
          </a:lstStyle>
          <a:p>
            <a:endParaRPr lang="en-IN"/>
          </a:p>
        </p:txBody>
      </p:sp>
      <p:sp>
        <p:nvSpPr>
          <p:cNvPr id="5" name="Footer Placeholder 4"/>
          <p:cNvSpPr>
            <a:spLocks noGrp="1"/>
          </p:cNvSpPr>
          <p:nvPr>
            <p:ph type="ftr" sz="quarter" idx="3"/>
          </p:nvPr>
        </p:nvSpPr>
        <p:spPr>
          <a:xfrm>
            <a:off x="5529278" y="9689678"/>
            <a:ext cx="7234206" cy="547688"/>
          </a:xfrm>
          <a:prstGeom prst="rect">
            <a:avLst/>
          </a:prstGeom>
        </p:spPr>
        <p:txBody>
          <a:bodyPr vert="horz" lIns="91440" tIns="45720" rIns="91440" bIns="45720" rtlCol="0" anchor="ctr"/>
          <a:lstStyle>
            <a:lvl1pPr algn="ctr">
              <a:defRPr sz="135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14850688" y="9689678"/>
            <a:ext cx="1968038" cy="547688"/>
          </a:xfrm>
          <a:prstGeom prst="rect">
            <a:avLst/>
          </a:prstGeom>
        </p:spPr>
        <p:txBody>
          <a:bodyPr vert="horz" lIns="91440" tIns="45720" rIns="91440" bIns="45720" rtlCol="0" anchor="ctr"/>
          <a:lstStyle>
            <a:lvl1pPr algn="r">
              <a:defRPr sz="1575">
                <a:solidFill>
                  <a:srgbClr val="FFFFFF"/>
                </a:solidFill>
              </a:defRPr>
            </a:lvl1pPr>
          </a:lstStyle>
          <a:p>
            <a:pPr marL="0" lvl="0" indent="0" algn="r" rtl="0">
              <a:spcBef>
                <a:spcPts val="0"/>
              </a:spcBef>
              <a:spcAft>
                <a:spcPts val="0"/>
              </a:spcAft>
              <a:buNone/>
            </a:pPr>
            <a:fld id="{00000000-1234-1234-1234-123412341234}" type="slidenum">
              <a:rPr lang="en-US" smtClean="0"/>
              <a:t>‹#›</a:t>
            </a:fld>
            <a:endParaRPr lang="en-US"/>
          </a:p>
        </p:txBody>
      </p:sp>
      <p:cxnSp>
        <p:nvCxnSpPr>
          <p:cNvPr id="10" name="Straight Connector 9"/>
          <p:cNvCxnSpPr/>
          <p:nvPr/>
        </p:nvCxnSpPr>
        <p:spPr>
          <a:xfrm>
            <a:off x="1790298" y="2606768"/>
            <a:ext cx="149504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7694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1371600" rtl="0" eaLnBrk="1" latinLnBrk="0" hangingPunct="1">
        <a:lnSpc>
          <a:spcPct val="85000"/>
        </a:lnSpc>
        <a:spcBef>
          <a:spcPct val="0"/>
        </a:spcBef>
        <a:buNone/>
        <a:defRPr sz="7200" kern="1200" spc="-75" baseline="0">
          <a:solidFill>
            <a:schemeClr val="tx1">
              <a:lumMod val="75000"/>
              <a:lumOff val="25000"/>
            </a:schemeClr>
          </a:solidFill>
          <a:latin typeface="+mj-lt"/>
          <a:ea typeface="+mj-ea"/>
          <a:cs typeface="+mj-cs"/>
        </a:defRPr>
      </a:lvl1pPr>
    </p:titleStyle>
    <p:bodyStyle>
      <a:lvl1pPr marL="137160" indent="-137160" algn="l" defTabSz="1371600" rtl="0" eaLnBrk="1" latinLnBrk="0" hangingPunct="1">
        <a:lnSpc>
          <a:spcPct val="90000"/>
        </a:lnSpc>
        <a:spcBef>
          <a:spcPts val="1800"/>
        </a:spcBef>
        <a:spcAft>
          <a:spcPts val="300"/>
        </a:spcAft>
        <a:buClr>
          <a:schemeClr val="accent1"/>
        </a:buClr>
        <a:buSzPct val="100000"/>
        <a:buFont typeface="Calibri" panose="020F0502020204030204" pitchFamily="34" charset="0"/>
        <a:buChar char=" "/>
        <a:defRPr sz="3000" kern="1200">
          <a:solidFill>
            <a:schemeClr val="tx1">
              <a:lumMod val="75000"/>
              <a:lumOff val="25000"/>
            </a:schemeClr>
          </a:solidFill>
          <a:latin typeface="+mn-lt"/>
          <a:ea typeface="+mn-ea"/>
          <a:cs typeface="+mn-cs"/>
        </a:defRPr>
      </a:lvl1pPr>
      <a:lvl2pPr marL="576072" indent="-274320" algn="l" defTabSz="1371600" rtl="0" eaLnBrk="1" latinLnBrk="0" hangingPunct="1">
        <a:lnSpc>
          <a:spcPct val="90000"/>
        </a:lnSpc>
        <a:spcBef>
          <a:spcPts val="300"/>
        </a:spcBef>
        <a:spcAft>
          <a:spcPts val="600"/>
        </a:spcAft>
        <a:buClr>
          <a:schemeClr val="accent1"/>
        </a:buClr>
        <a:buFont typeface="Calibri" pitchFamily="34" charset="0"/>
        <a:buChar char="◦"/>
        <a:defRPr sz="2700" kern="1200">
          <a:solidFill>
            <a:schemeClr val="tx1">
              <a:lumMod val="75000"/>
              <a:lumOff val="25000"/>
            </a:schemeClr>
          </a:solidFill>
          <a:latin typeface="+mn-lt"/>
          <a:ea typeface="+mn-ea"/>
          <a:cs typeface="+mn-cs"/>
        </a:defRPr>
      </a:lvl2pPr>
      <a:lvl3pPr marL="85039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3pPr>
      <a:lvl4pPr marL="112471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4pPr>
      <a:lvl5pPr marL="139903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5pPr>
      <a:lvl6pPr marL="16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6pPr>
      <a:lvl7pPr marL="19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7pPr>
      <a:lvl8pPr marL="22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8pPr>
      <a:lvl9pPr marL="25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5.gif"/><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gif"/><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jpg"/><Relationship Id="rId5" Type="http://schemas.openxmlformats.org/officeDocument/2006/relationships/image" Target="../media/image5.gif"/><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gif"/><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5.gif"/><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5.gif"/></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5.gif"/><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5.gif"/><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465443" y="-2765738"/>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81" r="-3380" b="-2126"/>
            </a:stretch>
          </a:blipFill>
          <a:ln>
            <a:noFill/>
          </a:ln>
        </p:spPr>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32" b="-125756"/>
            </a:stretch>
          </a:blipFill>
          <a:ln>
            <a:noFill/>
          </a:ln>
        </p:spPr>
      </p:sp>
      <p:pic>
        <p:nvPicPr>
          <p:cNvPr id="88" name="Google Shape;88;p1"/>
          <p:cNvPicPr preferRelativeResize="0"/>
          <p:nvPr/>
        </p:nvPicPr>
        <p:blipFill rotWithShape="1">
          <a:blip r:embed="rId6">
            <a:alphaModFix/>
          </a:blip>
          <a:srcRect/>
          <a:stretch/>
        </p:blipFill>
        <p:spPr>
          <a:xfrm rot="-10798857">
            <a:off x="2913592" y="2777294"/>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61" r="-3715"/>
            </a:stretch>
          </a:blipFill>
          <a:ln>
            <a:noFill/>
          </a:ln>
        </p:spPr>
      </p:sp>
      <p:sp>
        <p:nvSpPr>
          <p:cNvPr id="90" name="Google Shape;90;p1"/>
          <p:cNvSpPr txBox="1"/>
          <p:nvPr/>
        </p:nvSpPr>
        <p:spPr>
          <a:xfrm>
            <a:off x="2912515" y="4151566"/>
            <a:ext cx="11950160" cy="1182503"/>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9605" b="0" i="0" u="none" strike="noStrike" cap="none" dirty="0" err="1">
                <a:solidFill>
                  <a:srgbClr val="009CFF"/>
                </a:solidFill>
                <a:latin typeface="Arial"/>
                <a:ea typeface="Arial"/>
                <a:cs typeface="Arial"/>
                <a:sym typeface="Arial"/>
              </a:rPr>
              <a:t>HackOrbit</a:t>
            </a:r>
            <a:r>
              <a:rPr lang="en-US" dirty="0"/>
              <a:t>   </a:t>
            </a:r>
            <a:r>
              <a:rPr lang="en-US" sz="9605" b="0" i="0" u="none" strike="noStrike" cap="none" dirty="0">
                <a:solidFill>
                  <a:srgbClr val="009CFF"/>
                </a:solidFill>
                <a:latin typeface="Arial"/>
                <a:ea typeface="Arial"/>
                <a:cs typeface="Arial"/>
                <a:sym typeface="Arial"/>
              </a:rPr>
              <a:t>2025</a:t>
            </a:r>
            <a:endParaRPr dirty="0"/>
          </a:p>
        </p:txBody>
      </p:sp>
      <p:sp>
        <p:nvSpPr>
          <p:cNvPr id="91" name="Google Shape;91;p1"/>
          <p:cNvSpPr txBox="1"/>
          <p:nvPr/>
        </p:nvSpPr>
        <p:spPr>
          <a:xfrm>
            <a:off x="633046" y="6631698"/>
            <a:ext cx="16576431" cy="3416320"/>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None/>
            </a:pPr>
            <a:r>
              <a:rPr lang="en-US" sz="20000" b="1" dirty="0">
                <a:solidFill>
                  <a:srgbClr val="D9D9D9"/>
                </a:solidFill>
                <a:latin typeface="Agency FB" panose="020B0503020202020204" pitchFamily="34" charset="0"/>
              </a:rPr>
              <a:t>HACKBOTS</a:t>
            </a:r>
            <a:endParaRPr sz="20000" dirty="0">
              <a:latin typeface="Agency FB" panose="020B0503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97" name="Google Shape;97;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98" name="Google Shape;98;p2"/>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99" name="Google Shape;99;p2"/>
          <p:cNvSpPr txBox="1"/>
          <p:nvPr/>
        </p:nvSpPr>
        <p:spPr>
          <a:xfrm>
            <a:off x="2459519" y="-21645"/>
            <a:ext cx="13368960" cy="3217612"/>
          </a:xfrm>
          <a:prstGeom prst="rect">
            <a:avLst/>
          </a:prstGeom>
          <a:noFill/>
          <a:ln>
            <a:noFill/>
          </a:ln>
        </p:spPr>
        <p:txBody>
          <a:bodyPr spcFirstLastPara="1" wrap="square" lIns="0" tIns="0" rIns="0" bIns="0" anchor="t" anchorCtr="0">
            <a:spAutoFit/>
          </a:bodyPr>
          <a:lstStyle/>
          <a:p>
            <a:pPr marL="0" marR="0" lvl="0" indent="0" algn="ctr" rtl="0">
              <a:lnSpc>
                <a:spcPct val="109990"/>
              </a:lnSpc>
              <a:spcBef>
                <a:spcPts val="0"/>
              </a:spcBef>
              <a:spcAft>
                <a:spcPts val="0"/>
              </a:spcAft>
              <a:buNone/>
            </a:pPr>
            <a:r>
              <a:rPr lang="en-US" sz="6336" b="0" i="0" u="none" strike="noStrike" cap="none" dirty="0">
                <a:solidFill>
                  <a:srgbClr val="FFFFFF"/>
                </a:solidFill>
                <a:latin typeface="Arial"/>
                <a:ea typeface="Arial"/>
                <a:cs typeface="Arial"/>
                <a:sym typeface="Arial"/>
              </a:rPr>
              <a:t> THEME &amp; PROBLEM STATEMENT</a:t>
            </a:r>
            <a:endParaRPr dirty="0"/>
          </a:p>
          <a:p>
            <a:pPr marL="0" marR="0" lvl="0" indent="0" algn="ctr" rtl="0">
              <a:lnSpc>
                <a:spcPct val="109990"/>
              </a:lnSpc>
              <a:spcBef>
                <a:spcPts val="0"/>
              </a:spcBef>
              <a:spcAft>
                <a:spcPts val="0"/>
              </a:spcAft>
              <a:buNone/>
            </a:pPr>
            <a:endParaRPr sz="6336" b="0" i="0" u="none" strike="noStrike" cap="none" dirty="0">
              <a:solidFill>
                <a:srgbClr val="FFFFFF"/>
              </a:solidFill>
              <a:latin typeface="Arial"/>
              <a:ea typeface="Arial"/>
              <a:cs typeface="Arial"/>
              <a:sym typeface="Arial"/>
            </a:endParaRPr>
          </a:p>
          <a:p>
            <a:pPr marL="0" marR="0" lvl="0" indent="0" algn="ctr" rtl="0">
              <a:lnSpc>
                <a:spcPct val="109990"/>
              </a:lnSpc>
              <a:spcBef>
                <a:spcPts val="0"/>
              </a:spcBef>
              <a:spcAft>
                <a:spcPts val="0"/>
              </a:spcAft>
              <a:buNone/>
            </a:pPr>
            <a:r>
              <a:rPr lang="en-IN" sz="6336" b="1" dirty="0">
                <a:solidFill>
                  <a:srgbClr val="FFFFFF"/>
                </a:solidFill>
                <a:latin typeface="Arial Black" panose="020B0A04020102020204" pitchFamily="34" charset="0"/>
              </a:rPr>
              <a:t>HEALTHCARE</a:t>
            </a:r>
            <a:endParaRPr sz="6336" b="1" i="0" u="none" strike="noStrike" cap="none" dirty="0">
              <a:solidFill>
                <a:srgbClr val="FFFFFF"/>
              </a:solidFill>
              <a:latin typeface="Arial Black" panose="020B0A04020102020204" pitchFamily="34" charset="0"/>
              <a:sym typeface="Arial"/>
            </a:endParaRPr>
          </a:p>
        </p:txBody>
      </p:sp>
      <p:sp>
        <p:nvSpPr>
          <p:cNvPr id="100" name="Google Shape;100;p2"/>
          <p:cNvSpPr txBox="1"/>
          <p:nvPr/>
        </p:nvSpPr>
        <p:spPr>
          <a:xfrm>
            <a:off x="304800" y="4674537"/>
            <a:ext cx="17653819" cy="5329279"/>
          </a:xfrm>
          <a:prstGeom prst="rect">
            <a:avLst/>
          </a:prstGeom>
          <a:noFill/>
          <a:ln>
            <a:noFill/>
          </a:ln>
        </p:spPr>
        <p:txBody>
          <a:bodyPr spcFirstLastPara="1" wrap="square" lIns="0" tIns="0" rIns="0" bIns="0" anchor="t" anchorCtr="0">
            <a:spAutoFit/>
          </a:bodyPr>
          <a:lstStyle/>
          <a:p>
            <a:pPr lvl="0" algn="ctr">
              <a:lnSpc>
                <a:spcPct val="111011"/>
              </a:lnSpc>
            </a:pPr>
            <a:r>
              <a:rPr lang="en-US" sz="3600" dirty="0">
                <a:solidFill>
                  <a:schemeClr val="bg1"/>
                </a:solidFill>
              </a:rPr>
              <a:t>In today's healthcare ecosystem, there is a significant gap between initial doctor consultation and continuous care, </a:t>
            </a:r>
            <a:r>
              <a:rPr lang="en-US" sz="3200" dirty="0">
                <a:solidFill>
                  <a:schemeClr val="bg1"/>
                </a:solidFill>
              </a:rPr>
              <a:t>leading to improper medication</a:t>
            </a:r>
            <a:r>
              <a:rPr lang="en-US" sz="3600" dirty="0">
                <a:solidFill>
                  <a:schemeClr val="bg1"/>
                </a:solidFill>
              </a:rPr>
              <a:t>, poor diet compliance, and delayed emergency response. Many patients forget their medicine timings, consume harmful medicinal drug </a:t>
            </a:r>
            <a:r>
              <a:rPr lang="en-US" sz="4800" dirty="0">
                <a:solidFill>
                  <a:schemeClr val="bg1"/>
                </a:solidFill>
              </a:rPr>
              <a:t>,</a:t>
            </a:r>
            <a:r>
              <a:rPr lang="en-US" sz="4800" dirty="0">
                <a:solidFill>
                  <a:schemeClr val="bg1"/>
                </a:solidFill>
                <a:highlight>
                  <a:srgbClr val="FFFF00"/>
                </a:highlight>
              </a:rPr>
              <a:t> </a:t>
            </a:r>
            <a:r>
              <a:rPr lang="en-US" sz="4800" dirty="0">
                <a:solidFill>
                  <a:schemeClr val="tx1"/>
                </a:solidFill>
                <a:highlight>
                  <a:srgbClr val="FFFF00"/>
                </a:highlight>
              </a:rPr>
              <a:t>or fail to follow disease-specific diet instructions. </a:t>
            </a:r>
            <a:r>
              <a:rPr lang="en-US" sz="3600" dirty="0">
                <a:solidFill>
                  <a:schemeClr val="bg1"/>
                </a:solidFill>
              </a:rPr>
              <a:t>Moreover, after emergencies or queries, there is often no immediate support, causing panic or delayed action. The current hospital systems lack an integrated and real-time patient-doctor interface that covers ongoing treatment, diet, and emergency handling</a:t>
            </a:r>
            <a:endParaRPr sz="3600" dirty="0">
              <a:solidFill>
                <a:schemeClr val="bg1"/>
              </a:solidFill>
            </a:endParaRPr>
          </a:p>
        </p:txBody>
      </p:sp>
      <p:sp>
        <p:nvSpPr>
          <p:cNvPr id="2" name="Title 1">
            <a:extLst>
              <a:ext uri="{FF2B5EF4-FFF2-40B4-BE49-F238E27FC236}">
                <a16:creationId xmlns:a16="http://schemas.microsoft.com/office/drawing/2014/main" id="{CD00F968-EC3C-6A12-DF05-D6A1D40FF35E}"/>
              </a:ext>
            </a:extLst>
          </p:cNvPr>
          <p:cNvSpPr>
            <a:spLocks noGrp="1"/>
          </p:cNvSpPr>
          <p:nvPr>
            <p:ph type="title"/>
          </p:nvPr>
        </p:nvSpPr>
        <p:spPr>
          <a:xfrm>
            <a:off x="302343" y="3602273"/>
            <a:ext cx="7551174" cy="685404"/>
          </a:xfrm>
        </p:spPr>
        <p:txBody>
          <a:bodyPr>
            <a:normAutofit/>
          </a:bodyPr>
          <a:lstStyle/>
          <a:p>
            <a:r>
              <a:rPr lang="en-IN" sz="2800" b="1" dirty="0">
                <a:highlight>
                  <a:srgbClr val="00FFFF"/>
                </a:highlight>
              </a:rPr>
              <a:t>PROBLEM STATEMENT</a:t>
            </a:r>
          </a:p>
        </p:txBody>
      </p:sp>
      <p:sp>
        <p:nvSpPr>
          <p:cNvPr id="3" name="TextBox 2">
            <a:extLst>
              <a:ext uri="{FF2B5EF4-FFF2-40B4-BE49-F238E27FC236}">
                <a16:creationId xmlns:a16="http://schemas.microsoft.com/office/drawing/2014/main" id="{D01DAEE9-E344-81C3-AE7D-306C54891041}"/>
              </a:ext>
            </a:extLst>
          </p:cNvPr>
          <p:cNvSpPr txBox="1"/>
          <p:nvPr/>
        </p:nvSpPr>
        <p:spPr>
          <a:xfrm>
            <a:off x="7322575" y="3008673"/>
            <a:ext cx="3119283" cy="523220"/>
          </a:xfrm>
          <a:prstGeom prst="rect">
            <a:avLst/>
          </a:prstGeom>
          <a:noFill/>
        </p:spPr>
        <p:txBody>
          <a:bodyPr wrap="square" rtlCol="0">
            <a:spAutoFit/>
          </a:bodyPr>
          <a:lstStyle/>
          <a:p>
            <a:pPr algn="ctr"/>
            <a:r>
              <a:rPr lang="en-IN" sz="2800" b="1" dirty="0">
                <a:solidFill>
                  <a:schemeClr val="bg1"/>
                </a:solidFill>
              </a:rPr>
              <a:t>MED-SYNC</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p:cNvGrpSpPr/>
        <p:nvPr/>
      </p:nvGrpSpPr>
      <p:grpSpPr>
        <a:xfrm>
          <a:off x="0" y="0"/>
          <a:ext cx="0" cy="0"/>
          <a:chOff x="0" y="0"/>
          <a:chExt cx="0" cy="0"/>
        </a:xfrm>
      </p:grpSpPr>
      <p:sp>
        <p:nvSpPr>
          <p:cNvPr id="105" name="Google Shape;105;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06" name="Google Shape;106;p3"/>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07" name="Google Shape;107;p3"/>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3" name="TextBox 2">
            <a:extLst>
              <a:ext uri="{FF2B5EF4-FFF2-40B4-BE49-F238E27FC236}">
                <a16:creationId xmlns:a16="http://schemas.microsoft.com/office/drawing/2014/main" id="{F5F716F0-4B15-D225-6AA3-B427EEDE48A6}"/>
              </a:ext>
            </a:extLst>
          </p:cNvPr>
          <p:cNvSpPr txBox="1"/>
          <p:nvPr/>
        </p:nvSpPr>
        <p:spPr>
          <a:xfrm>
            <a:off x="1420939" y="4228031"/>
            <a:ext cx="15919938" cy="5078313"/>
          </a:xfrm>
          <a:prstGeom prst="rect">
            <a:avLst/>
          </a:prstGeom>
          <a:noFill/>
        </p:spPr>
        <p:txBody>
          <a:bodyPr wrap="square" rtlCol="0">
            <a:spAutoFit/>
          </a:bodyPr>
          <a:lstStyle/>
          <a:p>
            <a:pPr algn="ctr"/>
            <a:r>
              <a:rPr lang="en-US" sz="3600" dirty="0">
                <a:solidFill>
                  <a:schemeClr val="bg1"/>
                </a:solidFill>
              </a:rPr>
              <a:t>Our Smart Healthcare Portal addresses the need for efficient doctor-patient interaction through a comprehensive web-based solution. The hospital login system empowers doctors to securely manage patient records, track medicine dosages with automated reminders, generate detailed reports, and schedule checkup appointments. Patients, through their dedicated login, can access their medical records, view dosage schedules, consult doctors seamlessly via chat or video, and manage their checkup appointments with the diet and what are the things to be avoided during the treatment. </a:t>
            </a:r>
          </a:p>
          <a:p>
            <a:endParaRPr lang="en-IN" sz="3600" dirty="0">
              <a:solidFill>
                <a:schemeClr val="bg1"/>
              </a:solidFill>
            </a:endParaRPr>
          </a:p>
        </p:txBody>
      </p:sp>
      <p:sp>
        <p:nvSpPr>
          <p:cNvPr id="4" name="TextBox 3">
            <a:extLst>
              <a:ext uri="{FF2B5EF4-FFF2-40B4-BE49-F238E27FC236}">
                <a16:creationId xmlns:a16="http://schemas.microsoft.com/office/drawing/2014/main" id="{49C32C14-0C75-BFF1-478E-D3A33DDC8921}"/>
              </a:ext>
            </a:extLst>
          </p:cNvPr>
          <p:cNvSpPr txBox="1"/>
          <p:nvPr/>
        </p:nvSpPr>
        <p:spPr>
          <a:xfrm>
            <a:off x="4989369" y="1259865"/>
            <a:ext cx="9767134" cy="1446550"/>
          </a:xfrm>
          <a:prstGeom prst="rect">
            <a:avLst/>
          </a:prstGeom>
          <a:noFill/>
        </p:spPr>
        <p:txBody>
          <a:bodyPr wrap="square" rtlCol="0">
            <a:spAutoFit/>
          </a:bodyPr>
          <a:lstStyle/>
          <a:p>
            <a:r>
              <a:rPr lang="en-US" sz="8800" b="1" dirty="0">
                <a:solidFill>
                  <a:schemeClr val="bg1"/>
                </a:solidFill>
              </a:rPr>
              <a:t>Proposed Solution</a:t>
            </a:r>
            <a:endParaRPr lang="en-IN" sz="8800" b="1"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15" name="Google Shape;115;p4"/>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16" name="Google Shape;116;p4"/>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pic>
        <p:nvPicPr>
          <p:cNvPr id="3" name="Picture 2">
            <a:extLst>
              <a:ext uri="{FF2B5EF4-FFF2-40B4-BE49-F238E27FC236}">
                <a16:creationId xmlns:a16="http://schemas.microsoft.com/office/drawing/2014/main" id="{46F57A79-122E-A196-1D94-5E661903414E}"/>
              </a:ext>
            </a:extLst>
          </p:cNvPr>
          <p:cNvPicPr>
            <a:picLocks noChangeAspect="1"/>
          </p:cNvPicPr>
          <p:nvPr/>
        </p:nvPicPr>
        <p:blipFill>
          <a:blip r:embed="rId6"/>
          <a:srcRect t="18671"/>
          <a:stretch>
            <a:fillRect/>
          </a:stretch>
        </p:blipFill>
        <p:spPr>
          <a:xfrm>
            <a:off x="1101907" y="1147520"/>
            <a:ext cx="16693194" cy="9047344"/>
          </a:xfrm>
          <a:prstGeom prst="rect">
            <a:avLst/>
          </a:prstGeom>
        </p:spPr>
      </p:pic>
      <p:sp>
        <p:nvSpPr>
          <p:cNvPr id="4" name="Google Shape;125;p5">
            <a:extLst>
              <a:ext uri="{FF2B5EF4-FFF2-40B4-BE49-F238E27FC236}">
                <a16:creationId xmlns:a16="http://schemas.microsoft.com/office/drawing/2014/main" id="{A2AF5726-1901-2A95-D38E-450369DEC17F}"/>
              </a:ext>
            </a:extLst>
          </p:cNvPr>
          <p:cNvSpPr txBox="1"/>
          <p:nvPr/>
        </p:nvSpPr>
        <p:spPr>
          <a:xfrm>
            <a:off x="4991611" y="117454"/>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FLOWCHART / DIAGRAM</a:t>
            </a:r>
            <a:endParaRPr dirty="0"/>
          </a:p>
        </p:txBody>
      </p:sp>
      <p:sp>
        <p:nvSpPr>
          <p:cNvPr id="5" name="Rectangle 4">
            <a:extLst>
              <a:ext uri="{FF2B5EF4-FFF2-40B4-BE49-F238E27FC236}">
                <a16:creationId xmlns:a16="http://schemas.microsoft.com/office/drawing/2014/main" id="{BD695DF5-B5F5-1404-22FF-A0A01D6B0797}"/>
              </a:ext>
            </a:extLst>
          </p:cNvPr>
          <p:cNvSpPr/>
          <p:nvPr/>
        </p:nvSpPr>
        <p:spPr>
          <a:xfrm>
            <a:off x="6324600" y="7010400"/>
            <a:ext cx="2457450" cy="457200"/>
          </a:xfrm>
          <a:prstGeom prst="rect">
            <a:avLst/>
          </a:prstGeom>
          <a:solidFill>
            <a:srgbClr val="FCFD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E1BEA79F-EF4F-1DC7-0E41-C542399A7A54}"/>
              </a:ext>
            </a:extLst>
          </p:cNvPr>
          <p:cNvSpPr/>
          <p:nvPr/>
        </p:nvSpPr>
        <p:spPr>
          <a:xfrm>
            <a:off x="8190282" y="3423332"/>
            <a:ext cx="2566618" cy="457200"/>
          </a:xfrm>
          <a:prstGeom prst="rect">
            <a:avLst/>
          </a:prstGeom>
          <a:solidFill>
            <a:srgbClr val="FCFD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9C7879BD-CC45-1B90-5860-31B841BA3C00}"/>
              </a:ext>
            </a:extLst>
          </p:cNvPr>
          <p:cNvSpPr txBox="1"/>
          <p:nvPr/>
        </p:nvSpPr>
        <p:spPr>
          <a:xfrm>
            <a:off x="8152182" y="3403766"/>
            <a:ext cx="3061918" cy="461665"/>
          </a:xfrm>
          <a:prstGeom prst="rect">
            <a:avLst/>
          </a:prstGeom>
          <a:noFill/>
        </p:spPr>
        <p:txBody>
          <a:bodyPr wrap="square" rtlCol="0">
            <a:spAutoFit/>
          </a:bodyPr>
          <a:lstStyle/>
          <a:p>
            <a:r>
              <a:rPr lang="en-GB" sz="2400" dirty="0"/>
              <a:t>Dietary Guidance </a:t>
            </a:r>
            <a:endParaRPr lang="en-IN" sz="2400" dirty="0"/>
          </a:p>
        </p:txBody>
      </p:sp>
      <p:sp>
        <p:nvSpPr>
          <p:cNvPr id="8" name="Rectangle 7">
            <a:extLst>
              <a:ext uri="{FF2B5EF4-FFF2-40B4-BE49-F238E27FC236}">
                <a16:creationId xmlns:a16="http://schemas.microsoft.com/office/drawing/2014/main" id="{17CDDE8F-BFF2-258A-B210-06DE37707BDC}"/>
              </a:ext>
            </a:extLst>
          </p:cNvPr>
          <p:cNvSpPr/>
          <p:nvPr/>
        </p:nvSpPr>
        <p:spPr>
          <a:xfrm>
            <a:off x="6521902" y="6315053"/>
            <a:ext cx="2566618" cy="830897"/>
          </a:xfrm>
          <a:prstGeom prst="rect">
            <a:avLst/>
          </a:prstGeom>
          <a:solidFill>
            <a:srgbClr val="FCFD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TextBox 8">
            <a:extLst>
              <a:ext uri="{FF2B5EF4-FFF2-40B4-BE49-F238E27FC236}">
                <a16:creationId xmlns:a16="http://schemas.microsoft.com/office/drawing/2014/main" id="{2C7B7042-735F-7D80-6414-51E787A3CA3E}"/>
              </a:ext>
            </a:extLst>
          </p:cNvPr>
          <p:cNvSpPr txBox="1"/>
          <p:nvPr/>
        </p:nvSpPr>
        <p:spPr>
          <a:xfrm>
            <a:off x="11517861" y="3880532"/>
            <a:ext cx="2738306" cy="830997"/>
          </a:xfrm>
          <a:prstGeom prst="rect">
            <a:avLst/>
          </a:prstGeom>
          <a:noFill/>
        </p:spPr>
        <p:txBody>
          <a:bodyPr wrap="square" rtlCol="0">
            <a:spAutoFit/>
          </a:bodyPr>
          <a:lstStyle/>
          <a:p>
            <a:r>
              <a:rPr lang="en-GB" sz="2400" dirty="0"/>
              <a:t>Disease specific </a:t>
            </a:r>
          </a:p>
          <a:p>
            <a:r>
              <a:rPr lang="en-GB" sz="2400" dirty="0"/>
              <a:t>plans </a:t>
            </a:r>
            <a:endParaRPr lang="en-IN" sz="2400" dirty="0"/>
          </a:p>
        </p:txBody>
      </p:sp>
      <p:sp>
        <p:nvSpPr>
          <p:cNvPr id="10" name="Rectangle 9">
            <a:extLst>
              <a:ext uri="{FF2B5EF4-FFF2-40B4-BE49-F238E27FC236}">
                <a16:creationId xmlns:a16="http://schemas.microsoft.com/office/drawing/2014/main" id="{E6444975-B685-9B74-A3DF-FDEB98238FD3}"/>
              </a:ext>
            </a:extLst>
          </p:cNvPr>
          <p:cNvSpPr/>
          <p:nvPr/>
        </p:nvSpPr>
        <p:spPr>
          <a:xfrm>
            <a:off x="6052351" y="5067300"/>
            <a:ext cx="2457450" cy="457200"/>
          </a:xfrm>
          <a:prstGeom prst="rect">
            <a:avLst/>
          </a:prstGeom>
          <a:solidFill>
            <a:srgbClr val="FCFD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id="{9939FCD3-09CF-5620-8D23-D037D7853C81}"/>
              </a:ext>
            </a:extLst>
          </p:cNvPr>
          <p:cNvSpPr txBox="1"/>
          <p:nvPr/>
        </p:nvSpPr>
        <p:spPr>
          <a:xfrm>
            <a:off x="6400001" y="4947215"/>
            <a:ext cx="3061918" cy="523220"/>
          </a:xfrm>
          <a:prstGeom prst="rect">
            <a:avLst/>
          </a:prstGeom>
          <a:noFill/>
        </p:spPr>
        <p:txBody>
          <a:bodyPr wrap="square" rtlCol="0">
            <a:spAutoFit/>
          </a:bodyPr>
          <a:lstStyle/>
          <a:p>
            <a:r>
              <a:rPr lang="en-IN" sz="2800" b="1" dirty="0"/>
              <a:t>Management</a:t>
            </a:r>
          </a:p>
        </p:txBody>
      </p:sp>
      <p:sp>
        <p:nvSpPr>
          <p:cNvPr id="2" name="Rectangle: Rounded Corners 1">
            <a:extLst>
              <a:ext uri="{FF2B5EF4-FFF2-40B4-BE49-F238E27FC236}">
                <a16:creationId xmlns:a16="http://schemas.microsoft.com/office/drawing/2014/main" id="{AFF935EC-994E-438E-9838-F36FFFA0EA7B}"/>
              </a:ext>
            </a:extLst>
          </p:cNvPr>
          <p:cNvSpPr/>
          <p:nvPr/>
        </p:nvSpPr>
        <p:spPr>
          <a:xfrm>
            <a:off x="9577596" y="5470434"/>
            <a:ext cx="2566617" cy="71403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pic>
        <p:nvPicPr>
          <p:cNvPr id="13" name="Picture 12">
            <a:extLst>
              <a:ext uri="{FF2B5EF4-FFF2-40B4-BE49-F238E27FC236}">
                <a16:creationId xmlns:a16="http://schemas.microsoft.com/office/drawing/2014/main" id="{8BB86DA6-8E41-0C86-7CE1-DD6071CE0059}"/>
              </a:ext>
            </a:extLst>
          </p:cNvPr>
          <p:cNvPicPr>
            <a:picLocks noChangeAspect="1"/>
          </p:cNvPicPr>
          <p:nvPr/>
        </p:nvPicPr>
        <p:blipFill>
          <a:blip r:embed="rId7"/>
          <a:stretch>
            <a:fillRect/>
          </a:stretch>
        </p:blipFill>
        <p:spPr>
          <a:xfrm>
            <a:off x="5997757" y="5524500"/>
            <a:ext cx="2566638" cy="829128"/>
          </a:xfrm>
          <a:prstGeom prst="rect">
            <a:avLst/>
          </a:prstGeom>
        </p:spPr>
      </p:pic>
      <p:pic>
        <p:nvPicPr>
          <p:cNvPr id="15" name="Picture 14">
            <a:extLst>
              <a:ext uri="{FF2B5EF4-FFF2-40B4-BE49-F238E27FC236}">
                <a16:creationId xmlns:a16="http://schemas.microsoft.com/office/drawing/2014/main" id="{1E17A45A-E45B-8F32-F379-B38242E8FE86}"/>
              </a:ext>
            </a:extLst>
          </p:cNvPr>
          <p:cNvPicPr>
            <a:picLocks noChangeAspect="1"/>
          </p:cNvPicPr>
          <p:nvPr/>
        </p:nvPicPr>
        <p:blipFill>
          <a:blip r:embed="rId7"/>
          <a:stretch>
            <a:fillRect/>
          </a:stretch>
        </p:blipFill>
        <p:spPr>
          <a:xfrm>
            <a:off x="9607228" y="5404575"/>
            <a:ext cx="2566638" cy="82912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23" name="Google Shape;123;p5"/>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24" name="Google Shape;124;p5"/>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25" name="Google Shape;125;p5"/>
          <p:cNvSpPr txBox="1"/>
          <p:nvPr/>
        </p:nvSpPr>
        <p:spPr>
          <a:xfrm>
            <a:off x="4832017" y="277735"/>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1" i="0" u="none" strike="noStrike" cap="none" dirty="0">
                <a:solidFill>
                  <a:srgbClr val="FFFFFF"/>
                </a:solidFill>
                <a:latin typeface="Arial"/>
                <a:ea typeface="Arial"/>
                <a:cs typeface="Arial"/>
                <a:sym typeface="Arial"/>
              </a:rPr>
              <a:t>FLOWCHART / DIAGRAM</a:t>
            </a:r>
            <a:endParaRPr b="1" dirty="0"/>
          </a:p>
        </p:txBody>
      </p:sp>
      <p:sp>
        <p:nvSpPr>
          <p:cNvPr id="126" name="Google Shape;126;p5"/>
          <p:cNvSpPr txBox="1"/>
          <p:nvPr/>
        </p:nvSpPr>
        <p:spPr>
          <a:xfrm>
            <a:off x="383456" y="1721143"/>
            <a:ext cx="17609574" cy="7993855"/>
          </a:xfrm>
          <a:prstGeom prst="rect">
            <a:avLst/>
          </a:prstGeom>
          <a:noFill/>
          <a:ln>
            <a:noFill/>
          </a:ln>
        </p:spPr>
        <p:txBody>
          <a:bodyPr spcFirstLastPara="1" wrap="square" lIns="0" tIns="0" rIns="0" bIns="0" anchor="t" anchorCtr="0">
            <a:spAutoFit/>
          </a:bodyPr>
          <a:lstStyle/>
          <a:p>
            <a:pPr marL="742950" lvl="0" indent="-742950" algn="ctr">
              <a:lnSpc>
                <a:spcPct val="111018"/>
              </a:lnSpc>
              <a:buAutoNum type="arabicPeriod"/>
            </a:pPr>
            <a:r>
              <a:rPr lang="en-US" sz="3600" dirty="0">
                <a:solidFill>
                  <a:schemeClr val="bg1"/>
                </a:solidFill>
              </a:rPr>
              <a:t>Setup: After a consultation, the hospital uploads the patient’s prescription, diet plan, and health records into the website with the patient’s permission.</a:t>
            </a:r>
          </a:p>
          <a:p>
            <a:pPr marL="742950" lvl="0" indent="-742950" algn="ctr">
              <a:lnSpc>
                <a:spcPct val="111018"/>
              </a:lnSpc>
              <a:buAutoNum type="arabicPeriod"/>
            </a:pPr>
            <a:endParaRPr lang="en-US" sz="3600" dirty="0">
              <a:solidFill>
                <a:schemeClr val="bg1"/>
              </a:solidFill>
            </a:endParaRPr>
          </a:p>
          <a:p>
            <a:pPr lvl="0" algn="ctr">
              <a:lnSpc>
                <a:spcPct val="111018"/>
              </a:lnSpc>
            </a:pPr>
            <a:r>
              <a:rPr lang="en-US" sz="3600" dirty="0">
                <a:solidFill>
                  <a:schemeClr val="bg1"/>
                </a:solidFill>
              </a:rPr>
              <a:t>2. Daily Use: The Web-app becomes the patient’s daily health assistant. It reminds them to take medicines on time, follow a specific diet, and alerts them if any food or drug is unsafe. Patients can also upload their daily prescriptions, meals, or symptoms.</a:t>
            </a:r>
          </a:p>
          <a:p>
            <a:pPr lvl="0" algn="ctr">
              <a:lnSpc>
                <a:spcPct val="111018"/>
              </a:lnSpc>
            </a:pPr>
            <a:endParaRPr lang="en-US" sz="3600" dirty="0">
              <a:solidFill>
                <a:schemeClr val="bg1"/>
              </a:solidFill>
            </a:endParaRPr>
          </a:p>
          <a:p>
            <a:pPr lvl="0" algn="ctr">
              <a:lnSpc>
                <a:spcPct val="111018"/>
              </a:lnSpc>
            </a:pPr>
            <a:r>
              <a:rPr lang="en-US" sz="3600" dirty="0">
                <a:solidFill>
                  <a:schemeClr val="bg1"/>
                </a:solidFill>
              </a:rPr>
              <a:t>3. Doctor-Patient Interface: The web allows patients to message or video call their doctor for doubts. It can also send updates like blood pressure or sugar levels (manually or from a device) so doctors can track progress without needing a visit.</a:t>
            </a:r>
          </a:p>
          <a:p>
            <a:pPr lvl="0" algn="ctr">
              <a:lnSpc>
                <a:spcPct val="111018"/>
              </a:lnSpc>
            </a:pPr>
            <a:endParaRPr lang="en-US" sz="3600" dirty="0">
              <a:solidFill>
                <a:schemeClr val="bg1"/>
              </a:solidFill>
            </a:endParaRPr>
          </a:p>
          <a:p>
            <a:pPr lvl="0" algn="ctr">
              <a:lnSpc>
                <a:spcPct val="111018"/>
              </a:lnSpc>
            </a:pPr>
            <a:r>
              <a:rPr lang="en-US" sz="3600" dirty="0">
                <a:solidFill>
                  <a:schemeClr val="bg1"/>
                </a:solidFill>
              </a:rPr>
              <a:t>4. Doctor Monitoring: Doctors can check the website for updates about the patient’s condition and adjust treatment as needed remotely.</a:t>
            </a:r>
            <a:endParaRPr sz="3600"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32" name="Google Shape;132;p6"/>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33" name="Google Shape;133;p6"/>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34" name="Google Shape;134;p6"/>
          <p:cNvSpPr txBox="1"/>
          <p:nvPr/>
        </p:nvSpPr>
        <p:spPr>
          <a:xfrm>
            <a:off x="4663116" y="733243"/>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1" i="0" u="none" strike="noStrike" cap="none" dirty="0">
                <a:solidFill>
                  <a:srgbClr val="FFFFFF"/>
                </a:solidFill>
                <a:latin typeface="Arial"/>
                <a:ea typeface="Arial"/>
                <a:cs typeface="Arial"/>
                <a:sym typeface="Arial"/>
              </a:rPr>
              <a:t>FEATURES AND NOVELTY </a:t>
            </a:r>
            <a:endParaRPr b="1" dirty="0"/>
          </a:p>
        </p:txBody>
      </p:sp>
      <p:sp>
        <p:nvSpPr>
          <p:cNvPr id="2" name="TextBox 1">
            <a:extLst>
              <a:ext uri="{FF2B5EF4-FFF2-40B4-BE49-F238E27FC236}">
                <a16:creationId xmlns:a16="http://schemas.microsoft.com/office/drawing/2014/main" id="{B0284805-8A88-3349-E1E1-D91CA5521E6F}"/>
              </a:ext>
            </a:extLst>
          </p:cNvPr>
          <p:cNvSpPr txBox="1"/>
          <p:nvPr/>
        </p:nvSpPr>
        <p:spPr>
          <a:xfrm>
            <a:off x="776169" y="2188065"/>
            <a:ext cx="17209477" cy="7848302"/>
          </a:xfrm>
          <a:prstGeom prst="rect">
            <a:avLst/>
          </a:prstGeom>
          <a:noFill/>
        </p:spPr>
        <p:txBody>
          <a:bodyPr wrap="square" rtlCol="0">
            <a:spAutoFit/>
          </a:bodyPr>
          <a:lstStyle/>
          <a:p>
            <a:pPr marL="571500" indent="-571500" algn="just">
              <a:buFont typeface="Arial" panose="020B0604020202020204" pitchFamily="34" charset="0"/>
              <a:buChar char="•"/>
            </a:pPr>
            <a:r>
              <a:rPr lang="en-US" sz="3600" dirty="0">
                <a:solidFill>
                  <a:schemeClr val="bg1"/>
                </a:solidFill>
              </a:rPr>
              <a:t>Login &amp; Health Records: Commonly available in most healthcare websites.</a:t>
            </a:r>
          </a:p>
          <a:p>
            <a:pPr marL="571500" indent="-571500" algn="just">
              <a:buFont typeface="Arial" panose="020B0604020202020204" pitchFamily="34" charset="0"/>
              <a:buChar char="•"/>
            </a:pPr>
            <a:r>
              <a:rPr lang="en-US" sz="3600" dirty="0">
                <a:solidFill>
                  <a:schemeClr val="bg1"/>
                </a:solidFill>
              </a:rPr>
              <a:t>Medicine Reminders: Widely implemented as a basic feature.</a:t>
            </a:r>
          </a:p>
          <a:p>
            <a:pPr marL="571500" indent="-571500" algn="just">
              <a:buFont typeface="Arial" panose="020B0604020202020204" pitchFamily="34" charset="0"/>
              <a:buChar char="•"/>
            </a:pPr>
            <a:r>
              <a:rPr lang="en-US" sz="3600" dirty="0">
                <a:solidFill>
                  <a:schemeClr val="bg1"/>
                </a:solidFill>
              </a:rPr>
              <a:t>Disease-Specific Medicine Safety: Rarely seen; the concept of checking drug compatibility based on the patient’s condition is novel.</a:t>
            </a:r>
          </a:p>
          <a:p>
            <a:pPr marL="571500" indent="-571500" algn="just">
              <a:buFont typeface="Arial" panose="020B0604020202020204" pitchFamily="34" charset="0"/>
              <a:buChar char="•"/>
            </a:pPr>
            <a:r>
              <a:rPr lang="en-US" sz="3600" dirty="0">
                <a:solidFill>
                  <a:schemeClr val="bg1"/>
                </a:solidFill>
              </a:rPr>
              <a:t>Disease-Based Diet and Food Intake Plans: Rare feature; diet plans tailored to specific conditions are innovative.</a:t>
            </a:r>
          </a:p>
          <a:p>
            <a:pPr marL="571500" indent="-571500" algn="just">
              <a:buFont typeface="Arial" panose="020B0604020202020204" pitchFamily="34" charset="0"/>
              <a:buChar char="•"/>
            </a:pPr>
            <a:r>
              <a:rPr lang="en-US" sz="3600" dirty="0">
                <a:solidFill>
                  <a:schemeClr val="bg1"/>
                </a:solidFill>
              </a:rPr>
              <a:t>Instant Emergency Assistant: Not commonly offered in general healthcare website; adds real-time value.</a:t>
            </a:r>
          </a:p>
          <a:p>
            <a:pPr marL="571500" indent="-571500" algn="just">
              <a:buFont typeface="Arial" panose="020B0604020202020204" pitchFamily="34" charset="0"/>
              <a:buChar char="•"/>
            </a:pPr>
            <a:r>
              <a:rPr lang="en-US" sz="3600" dirty="0">
                <a:solidFill>
                  <a:schemeClr val="bg1"/>
                </a:solidFill>
              </a:rPr>
              <a:t>Emergency Hospital Route with Medical Data: Unique combination of navigation and sharing patient history in emergencies.</a:t>
            </a:r>
          </a:p>
          <a:p>
            <a:pPr marL="571500" indent="-571500" algn="just">
              <a:buFont typeface="Arial" panose="020B0604020202020204" pitchFamily="34" charset="0"/>
              <a:buChar char="•"/>
            </a:pPr>
            <a:r>
              <a:rPr lang="en-US" sz="3600" dirty="0">
                <a:solidFill>
                  <a:schemeClr val="bg1"/>
                </a:solidFill>
              </a:rPr>
              <a:t>Integrated Smart AI Engine (Symptoms + Alerts): Most web-apps lack an AI that ties together symptoms, medication, and diet in one place.</a:t>
            </a:r>
          </a:p>
          <a:p>
            <a:pPr marL="571500" indent="-571500" algn="just">
              <a:buFont typeface="Arial" panose="020B0604020202020204" pitchFamily="34" charset="0"/>
              <a:buChar char="•"/>
            </a:pPr>
            <a:r>
              <a:rPr lang="en-US" sz="3600" dirty="0">
                <a:solidFill>
                  <a:schemeClr val="bg1"/>
                </a:solidFill>
              </a:rPr>
              <a:t>Post-Consultation Patient Monitoring: Only partially implemented in some platforms; full integration with vitals tracking and doctor feedback is a novel approach.</a:t>
            </a:r>
            <a:endParaRPr lang="en-IN" sz="3600"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7"/>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40" name="Google Shape;140;p7"/>
          <p:cNvPicPr preferRelativeResize="0"/>
          <p:nvPr/>
        </p:nvPicPr>
        <p:blipFill rotWithShape="1">
          <a:blip r:embed="rId4">
            <a:alphaModFix/>
          </a:blip>
          <a:srcRect/>
          <a:stretch/>
        </p:blipFill>
        <p:spPr>
          <a:xfrm rot="-10798857">
            <a:off x="4832756" y="2189386"/>
            <a:ext cx="7945947" cy="4449731"/>
          </a:xfrm>
          <a:prstGeom prst="rect">
            <a:avLst/>
          </a:prstGeom>
          <a:noFill/>
          <a:ln>
            <a:noFill/>
          </a:ln>
        </p:spPr>
      </p:pic>
      <p:sp>
        <p:nvSpPr>
          <p:cNvPr id="141" name="Google Shape;141;p7"/>
          <p:cNvSpPr txBox="1"/>
          <p:nvPr/>
        </p:nvSpPr>
        <p:spPr>
          <a:xfrm>
            <a:off x="3199416" y="597743"/>
            <a:ext cx="120581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1" i="0" u="none" strike="noStrike" cap="none" dirty="0">
                <a:solidFill>
                  <a:srgbClr val="FFFFFF"/>
                </a:solidFill>
                <a:latin typeface="Arial"/>
                <a:ea typeface="Arial"/>
                <a:cs typeface="Arial"/>
                <a:sym typeface="Arial"/>
              </a:rPr>
              <a:t>DRAWBACK </a:t>
            </a:r>
            <a:endParaRPr b="1" dirty="0"/>
          </a:p>
        </p:txBody>
      </p:sp>
      <p:sp>
        <p:nvSpPr>
          <p:cNvPr id="2" name="TextBox 1">
            <a:extLst>
              <a:ext uri="{FF2B5EF4-FFF2-40B4-BE49-F238E27FC236}">
                <a16:creationId xmlns:a16="http://schemas.microsoft.com/office/drawing/2014/main" id="{C1EE713F-63AC-F2D5-208F-FB30F2BF5A3C}"/>
              </a:ext>
            </a:extLst>
          </p:cNvPr>
          <p:cNvSpPr txBox="1"/>
          <p:nvPr/>
        </p:nvSpPr>
        <p:spPr>
          <a:xfrm>
            <a:off x="1459712" y="2599496"/>
            <a:ext cx="15357231" cy="6740307"/>
          </a:xfrm>
          <a:prstGeom prst="rect">
            <a:avLst/>
          </a:prstGeom>
          <a:noFill/>
        </p:spPr>
        <p:txBody>
          <a:bodyPr wrap="square" rtlCol="0">
            <a:spAutoFit/>
          </a:bodyPr>
          <a:lstStyle/>
          <a:p>
            <a:r>
              <a:rPr lang="en-US" sz="3600" dirty="0">
                <a:solidFill>
                  <a:schemeClr val="bg1"/>
                </a:solidFill>
              </a:rPr>
              <a:t>Unreadable Doctor Handwriting: If prescriptions are handwritten and unclear, uploading or syncing accurate medicine/diet data into the app becomes difficult and error-prone.</a:t>
            </a:r>
          </a:p>
          <a:p>
            <a:endParaRPr lang="en-US" sz="3600" dirty="0">
              <a:solidFill>
                <a:schemeClr val="bg1"/>
              </a:solidFill>
            </a:endParaRPr>
          </a:p>
          <a:p>
            <a:r>
              <a:rPr lang="en-US" sz="3600" dirty="0">
                <a:solidFill>
                  <a:schemeClr val="bg1"/>
                </a:solidFill>
              </a:rPr>
              <a:t>Tech Literacy Gap: Elderly or non-tech-savvy users may struggle to use the Website effectively, even with a simple interface.</a:t>
            </a:r>
          </a:p>
          <a:p>
            <a:endParaRPr lang="en-US" sz="3600" dirty="0">
              <a:solidFill>
                <a:schemeClr val="bg1"/>
              </a:solidFill>
            </a:endParaRPr>
          </a:p>
          <a:p>
            <a:r>
              <a:rPr lang="en-US" sz="3600" dirty="0">
                <a:solidFill>
                  <a:schemeClr val="bg1"/>
                </a:solidFill>
              </a:rPr>
              <a:t>Data Privacy Concerns: Handling sensitive medical data requires strong encryption and privacy safeguards, which can be challenging to implement.</a:t>
            </a:r>
          </a:p>
          <a:p>
            <a:endParaRPr lang="en-US" sz="3600" dirty="0">
              <a:solidFill>
                <a:schemeClr val="bg1"/>
              </a:solidFill>
            </a:endParaRPr>
          </a:p>
          <a:p>
            <a:r>
              <a:rPr lang="en-US" sz="3600" dirty="0">
                <a:solidFill>
                  <a:schemeClr val="bg1"/>
                </a:solidFill>
              </a:rPr>
              <a:t>Limited Hospital Integration: Smaller clinics or rural hospitals might not have the digital infrastructure to upload prescriptions or health records directly.</a:t>
            </a:r>
            <a:endParaRPr lang="en-IN" sz="3600"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47" name="Google Shape;147;p8"/>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48" name="Google Shape;148;p8"/>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49" name="Google Shape;149;p8"/>
          <p:cNvSpPr txBox="1"/>
          <p:nvPr/>
        </p:nvSpPr>
        <p:spPr>
          <a:xfrm>
            <a:off x="4815516" y="1061318"/>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dirty="0">
                <a:solidFill>
                  <a:srgbClr val="FFFFFF"/>
                </a:solidFill>
                <a:latin typeface="Agency FB" panose="020B0503020202020204" pitchFamily="34" charset="0"/>
                <a:ea typeface="Arial"/>
                <a:cs typeface="Arial"/>
                <a:sym typeface="Arial"/>
              </a:rPr>
              <a:t>HACK-BOTS</a:t>
            </a:r>
            <a:r>
              <a:rPr lang="en-US" sz="5662" b="0" i="0" u="none" strike="noStrike" cap="none" dirty="0">
                <a:solidFill>
                  <a:srgbClr val="FFFFFF"/>
                </a:solidFill>
                <a:latin typeface="Arial"/>
                <a:ea typeface="Arial"/>
                <a:cs typeface="Arial"/>
                <a:sym typeface="Arial"/>
              </a:rPr>
              <a:t> </a:t>
            </a:r>
            <a:endParaRPr dirty="0"/>
          </a:p>
        </p:txBody>
      </p:sp>
      <p:sp>
        <p:nvSpPr>
          <p:cNvPr id="150" name="Google Shape;150;p8"/>
          <p:cNvSpPr txBox="1"/>
          <p:nvPr/>
        </p:nvSpPr>
        <p:spPr>
          <a:xfrm>
            <a:off x="3131159" y="3021928"/>
            <a:ext cx="12499499" cy="307456"/>
          </a:xfrm>
          <a:prstGeom prst="rect">
            <a:avLst/>
          </a:prstGeom>
          <a:noFill/>
          <a:ln>
            <a:noFill/>
          </a:ln>
        </p:spPr>
        <p:txBody>
          <a:bodyPr spcFirstLastPara="1" wrap="square" lIns="0" tIns="0" rIns="0" bIns="0" anchor="t" anchorCtr="0">
            <a:spAutoFit/>
          </a:bodyPr>
          <a:lstStyle/>
          <a:p>
            <a:pPr marL="0" marR="0" lvl="0" indent="0" algn="ctr" rtl="0">
              <a:lnSpc>
                <a:spcPct val="111018"/>
              </a:lnSpc>
              <a:spcBef>
                <a:spcPts val="0"/>
              </a:spcBef>
              <a:spcAft>
                <a:spcPts val="0"/>
              </a:spcAft>
              <a:buNone/>
            </a:pPr>
            <a:endParaRPr dirty="0"/>
          </a:p>
        </p:txBody>
      </p:sp>
      <p:graphicFrame>
        <p:nvGraphicFramePr>
          <p:cNvPr id="6" name="Table 5">
            <a:extLst>
              <a:ext uri="{FF2B5EF4-FFF2-40B4-BE49-F238E27FC236}">
                <a16:creationId xmlns:a16="http://schemas.microsoft.com/office/drawing/2014/main" id="{6AEFCEB2-4143-BC96-307F-DFD6B64910B8}"/>
              </a:ext>
            </a:extLst>
          </p:cNvPr>
          <p:cNvGraphicFramePr>
            <a:graphicFrameLocks noGrp="1"/>
          </p:cNvGraphicFramePr>
          <p:nvPr>
            <p:extLst>
              <p:ext uri="{D42A27DB-BD31-4B8C-83A1-F6EECF244321}">
                <p14:modId xmlns:p14="http://schemas.microsoft.com/office/powerpoint/2010/main" val="2902032882"/>
              </p:ext>
            </p:extLst>
          </p:nvPr>
        </p:nvGraphicFramePr>
        <p:xfrm>
          <a:off x="1958556" y="2272412"/>
          <a:ext cx="14815274" cy="7694640"/>
        </p:xfrm>
        <a:graphic>
          <a:graphicData uri="http://schemas.openxmlformats.org/drawingml/2006/table">
            <a:tbl>
              <a:tblPr firstRow="1" bandRow="1"/>
              <a:tblGrid>
                <a:gridCol w="7407637">
                  <a:extLst>
                    <a:ext uri="{9D8B030D-6E8A-4147-A177-3AD203B41FA5}">
                      <a16:colId xmlns:a16="http://schemas.microsoft.com/office/drawing/2014/main" val="3043058685"/>
                    </a:ext>
                  </a:extLst>
                </a:gridCol>
                <a:gridCol w="7407637">
                  <a:extLst>
                    <a:ext uri="{9D8B030D-6E8A-4147-A177-3AD203B41FA5}">
                      <a16:colId xmlns:a16="http://schemas.microsoft.com/office/drawing/2014/main" val="2646376935"/>
                    </a:ext>
                  </a:extLst>
                </a:gridCol>
              </a:tblGrid>
              <a:tr h="1538928">
                <a:tc>
                  <a:txBody>
                    <a:bodyPr/>
                    <a:lstStyle/>
                    <a:p>
                      <a:pPr algn="ctr"/>
                      <a:r>
                        <a:rPr lang="en-US" sz="4000" dirty="0">
                          <a:solidFill>
                            <a:schemeClr val="bg1"/>
                          </a:solidFill>
                        </a:rPr>
                        <a:t>Name</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4000" dirty="0">
                          <a:solidFill>
                            <a:schemeClr val="bg1"/>
                          </a:solidFill>
                        </a:rPr>
                        <a:t>Contact</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644663482"/>
                  </a:ext>
                </a:extLst>
              </a:tr>
              <a:tr h="1538928">
                <a:tc>
                  <a:txBody>
                    <a:bodyPr/>
                    <a:lstStyle/>
                    <a:p>
                      <a:pPr algn="ctr"/>
                      <a:r>
                        <a:rPr lang="en-US" sz="4000" dirty="0">
                          <a:solidFill>
                            <a:schemeClr val="bg1"/>
                          </a:solidFill>
                        </a:rPr>
                        <a:t>Shivam Sahu</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4000" dirty="0">
                          <a:solidFill>
                            <a:schemeClr val="bg1"/>
                          </a:solidFill>
                        </a:rPr>
                        <a:t>shivamsahu0927y@gmail.com</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82344751"/>
                  </a:ext>
                </a:extLst>
              </a:tr>
              <a:tr h="1538928">
                <a:tc>
                  <a:txBody>
                    <a:bodyPr/>
                    <a:lstStyle/>
                    <a:p>
                      <a:pPr algn="ctr"/>
                      <a:r>
                        <a:rPr lang="en-US" sz="4000" dirty="0">
                          <a:solidFill>
                            <a:schemeClr val="bg1"/>
                          </a:solidFill>
                        </a:rPr>
                        <a:t>Ragini </a:t>
                      </a:r>
                      <a:r>
                        <a:rPr lang="en-US" sz="4000" dirty="0" err="1">
                          <a:solidFill>
                            <a:schemeClr val="bg1"/>
                          </a:solidFill>
                        </a:rPr>
                        <a:t>Rathour</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4000" dirty="0">
                          <a:solidFill>
                            <a:schemeClr val="bg1"/>
                          </a:solidFill>
                        </a:rPr>
                        <a:t>raginirathour1025@gmail.com</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638599505"/>
                  </a:ext>
                </a:extLst>
              </a:tr>
              <a:tr h="1538928">
                <a:tc>
                  <a:txBody>
                    <a:bodyPr/>
                    <a:lstStyle/>
                    <a:p>
                      <a:pPr algn="ctr"/>
                      <a:r>
                        <a:rPr lang="en-US" sz="4000" dirty="0">
                          <a:solidFill>
                            <a:schemeClr val="bg1"/>
                          </a:solidFill>
                        </a:rPr>
                        <a:t>Leena </a:t>
                      </a:r>
                      <a:r>
                        <a:rPr lang="en-US" sz="4000" dirty="0" err="1">
                          <a:solidFill>
                            <a:schemeClr val="bg1"/>
                          </a:solidFill>
                        </a:rPr>
                        <a:t>Chandrakar</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4000" dirty="0">
                          <a:solidFill>
                            <a:schemeClr val="bg1"/>
                          </a:solidFill>
                        </a:rPr>
                        <a:t>leenachandrakar78@gmail.com</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037954338"/>
                  </a:ext>
                </a:extLst>
              </a:tr>
              <a:tr h="1538928">
                <a:tc>
                  <a:txBody>
                    <a:bodyPr/>
                    <a:lstStyle/>
                    <a:p>
                      <a:pPr algn="ctr"/>
                      <a:r>
                        <a:rPr lang="en-US" sz="4000" dirty="0">
                          <a:solidFill>
                            <a:schemeClr val="bg1"/>
                          </a:solidFill>
                        </a:rPr>
                        <a:t>Roshan </a:t>
                      </a:r>
                      <a:r>
                        <a:rPr lang="en-US" sz="4000" dirty="0" err="1">
                          <a:solidFill>
                            <a:schemeClr val="bg1"/>
                          </a:solidFill>
                        </a:rPr>
                        <a:t>Chandraker</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4000" dirty="0">
                          <a:solidFill>
                            <a:schemeClr val="bg1"/>
                          </a:solidFill>
                        </a:rPr>
                        <a:t>roshanchandraker286@gmail.com</a:t>
                      </a:r>
                      <a:endParaRPr lang="en-IN" sz="4000"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541288718"/>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56" name="Google Shape;156;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57" name="Google Shape;157;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58" name="Google Shape;158;p9"/>
          <p:cNvSpPr txBox="1"/>
          <p:nvPr/>
        </p:nvSpPr>
        <p:spPr>
          <a:xfrm>
            <a:off x="3326647" y="1653555"/>
            <a:ext cx="11803723" cy="281209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19014" b="1" i="0" u="none" strike="noStrike" cap="none" dirty="0">
                <a:solidFill>
                  <a:srgbClr val="FFFFFF"/>
                </a:solidFill>
                <a:latin typeface="Playfair Display"/>
                <a:ea typeface="Playfair Display"/>
                <a:cs typeface="Playfair Display"/>
                <a:sym typeface="Playfair Display"/>
              </a:rPr>
              <a:t>Thank you</a:t>
            </a:r>
            <a:endParaRPr dirty="0"/>
          </a:p>
        </p:txBody>
      </p:sp>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129</TotalTime>
  <Words>636</Words>
  <Application>Microsoft Office PowerPoint</Application>
  <PresentationFormat>Custom</PresentationFormat>
  <Paragraphs>52</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Calibri</vt:lpstr>
      <vt:lpstr>Playfair Display</vt:lpstr>
      <vt:lpstr>Arial Black</vt:lpstr>
      <vt:lpstr>Calibri Light</vt:lpstr>
      <vt:lpstr>Arial</vt:lpstr>
      <vt:lpstr>Agency FB</vt:lpstr>
      <vt:lpstr>Retrospect</vt:lpstr>
      <vt:lpstr>PowerPoint Presentation</vt:lpstr>
      <vt:lpstr>PROBLEM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Shivam sahu</dc:creator>
  <cp:lastModifiedBy>Shivam sahu</cp:lastModifiedBy>
  <cp:revision>4</cp:revision>
  <dcterms:created xsi:type="dcterms:W3CDTF">2006-08-16T00:00:00Z</dcterms:created>
  <dcterms:modified xsi:type="dcterms:W3CDTF">2025-07-06T04:39:30Z</dcterms:modified>
</cp:coreProperties>
</file>